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1"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558"/>
  </p:normalViewPr>
  <p:slideViewPr>
    <p:cSldViewPr snapToGrid="0">
      <p:cViewPr varScale="1">
        <p:scale>
          <a:sx n="104" d="100"/>
          <a:sy n="104" d="100"/>
        </p:scale>
        <p:origin x="232"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AA5D13-6030-294A-A47A-25A3515A9862}" type="datetimeFigureOut">
              <a:rPr lang="en-US" smtClean="0"/>
              <a:t>4/29/25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3B17A6-B016-C64F-B3CB-3F260BBF8794}" type="slidenum">
              <a:rPr lang="en-US" smtClean="0"/>
              <a:t>‹#›</a:t>
            </a:fld>
            <a:endParaRPr lang="en-US"/>
          </a:p>
        </p:txBody>
      </p:sp>
    </p:spTree>
    <p:extLst>
      <p:ext uri="{BB962C8B-B14F-4D97-AF65-F5344CB8AC3E}">
        <p14:creationId xmlns:p14="http://schemas.microsoft.com/office/powerpoint/2010/main" val="2292001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3B17A6-B016-C64F-B3CB-3F260BBF8794}" type="slidenum">
              <a:rPr lang="en-US" smtClean="0"/>
              <a:t>1</a:t>
            </a:fld>
            <a:endParaRPr lang="en-US"/>
          </a:p>
        </p:txBody>
      </p:sp>
    </p:spTree>
    <p:extLst>
      <p:ext uri="{BB962C8B-B14F-4D97-AF65-F5344CB8AC3E}">
        <p14:creationId xmlns:p14="http://schemas.microsoft.com/office/powerpoint/2010/main" val="2550962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3B17A6-B016-C64F-B3CB-3F260BBF8794}" type="slidenum">
              <a:rPr lang="en-US" smtClean="0"/>
              <a:t>2</a:t>
            </a:fld>
            <a:endParaRPr lang="en-US"/>
          </a:p>
        </p:txBody>
      </p:sp>
    </p:spTree>
    <p:extLst>
      <p:ext uri="{BB962C8B-B14F-4D97-AF65-F5344CB8AC3E}">
        <p14:creationId xmlns:p14="http://schemas.microsoft.com/office/powerpoint/2010/main" val="1464573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3B17A6-B016-C64F-B3CB-3F260BBF8794}" type="slidenum">
              <a:rPr lang="en-US" smtClean="0"/>
              <a:t>3</a:t>
            </a:fld>
            <a:endParaRPr lang="en-US"/>
          </a:p>
        </p:txBody>
      </p:sp>
    </p:spTree>
    <p:extLst>
      <p:ext uri="{BB962C8B-B14F-4D97-AF65-F5344CB8AC3E}">
        <p14:creationId xmlns:p14="http://schemas.microsoft.com/office/powerpoint/2010/main" val="3650456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3B17A6-B016-C64F-B3CB-3F260BBF8794}" type="slidenum">
              <a:rPr lang="en-US" smtClean="0"/>
              <a:t>4</a:t>
            </a:fld>
            <a:endParaRPr lang="en-US"/>
          </a:p>
        </p:txBody>
      </p:sp>
    </p:spTree>
    <p:extLst>
      <p:ext uri="{BB962C8B-B14F-4D97-AF65-F5344CB8AC3E}">
        <p14:creationId xmlns:p14="http://schemas.microsoft.com/office/powerpoint/2010/main" val="3160543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3B17A6-B016-C64F-B3CB-3F260BBF8794}" type="slidenum">
              <a:rPr lang="en-US" smtClean="0"/>
              <a:t>5</a:t>
            </a:fld>
            <a:endParaRPr lang="en-US"/>
          </a:p>
        </p:txBody>
      </p:sp>
    </p:spTree>
    <p:extLst>
      <p:ext uri="{BB962C8B-B14F-4D97-AF65-F5344CB8AC3E}">
        <p14:creationId xmlns:p14="http://schemas.microsoft.com/office/powerpoint/2010/main" val="1494261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3B17A6-B016-C64F-B3CB-3F260BBF8794}" type="slidenum">
              <a:rPr lang="en-US" smtClean="0"/>
              <a:t>8</a:t>
            </a:fld>
            <a:endParaRPr lang="en-US"/>
          </a:p>
        </p:txBody>
      </p:sp>
    </p:spTree>
    <p:extLst>
      <p:ext uri="{BB962C8B-B14F-4D97-AF65-F5344CB8AC3E}">
        <p14:creationId xmlns:p14="http://schemas.microsoft.com/office/powerpoint/2010/main" val="3880564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3B17A6-B016-C64F-B3CB-3F260BBF8794}" type="slidenum">
              <a:rPr lang="en-US" smtClean="0"/>
              <a:t>10</a:t>
            </a:fld>
            <a:endParaRPr lang="en-US"/>
          </a:p>
        </p:txBody>
      </p:sp>
    </p:spTree>
    <p:extLst>
      <p:ext uri="{BB962C8B-B14F-4D97-AF65-F5344CB8AC3E}">
        <p14:creationId xmlns:p14="http://schemas.microsoft.com/office/powerpoint/2010/main" val="84768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33B17A6-B016-C64F-B3CB-3F260BBF8794}" type="slidenum">
              <a:rPr lang="en-US" smtClean="0"/>
              <a:t>11</a:t>
            </a:fld>
            <a:endParaRPr lang="en-US"/>
          </a:p>
        </p:txBody>
      </p:sp>
    </p:spTree>
    <p:extLst>
      <p:ext uri="{BB962C8B-B14F-4D97-AF65-F5344CB8AC3E}">
        <p14:creationId xmlns:p14="http://schemas.microsoft.com/office/powerpoint/2010/main" val="1046331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4/29/25</a:t>
            </a:fld>
            <a:endParaRPr lang="en-US"/>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429228449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4/29/25</a:t>
            </a:fld>
            <a:endParaRPr lang="en-US"/>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a:p>
        </p:txBody>
      </p:sp>
    </p:spTree>
    <p:extLst>
      <p:ext uri="{BB962C8B-B14F-4D97-AF65-F5344CB8AC3E}">
        <p14:creationId xmlns:p14="http://schemas.microsoft.com/office/powerpoint/2010/main" val="1540729583"/>
      </p:ext>
    </p:extLst>
  </p:cSld>
  <p:clrMap bg1="lt1" tx1="dk1" bg2="lt2" tx2="dk2" accent1="accent1" accent2="accent2" accent3="accent3" accent4="accent4" accent5="accent5" accent6="accent6" hlink="hlink" folHlink="folHlink"/>
  <p:sldLayoutIdLst>
    <p:sldLayoutId id="2147483790" r:id="rId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reactnative.dev/docs/getting-started" TargetMode="External"/><Relationship Id="rId7" Type="http://schemas.openxmlformats.org/officeDocument/2006/relationships/hyperlink" Target="https://www.gitpod.io/flex-or-classic"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www.youtube.com/watch?v=bCpFbERgj7s" TargetMode="External"/><Relationship Id="rId5" Type="http://schemas.openxmlformats.org/officeDocument/2006/relationships/hyperlink" Target="https://developer.mozilla.org/en-US/docs/Web/JavaScript" TargetMode="External"/><Relationship Id="rId4" Type="http://schemas.openxmlformats.org/officeDocument/2006/relationships/hyperlink" Target="https://docs.expo.dev/" TargetMode="External"/><Relationship Id="rId9" Type="http://schemas.openxmlformats.org/officeDocument/2006/relationships/image" Target="../media/image20.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6DB9FC-D827-0786-4625-9384744AA72F}"/>
              </a:ext>
            </a:extLst>
          </p:cNvPr>
          <p:cNvSpPr>
            <a:spLocks noGrp="1"/>
          </p:cNvSpPr>
          <p:nvPr>
            <p:ph type="ctrTitle"/>
          </p:nvPr>
        </p:nvSpPr>
        <p:spPr>
          <a:xfrm>
            <a:off x="1078991" y="893935"/>
            <a:ext cx="5364937" cy="3339390"/>
          </a:xfrm>
        </p:spPr>
        <p:txBody>
          <a:bodyPr anchor="ctr">
            <a:normAutofit/>
          </a:bodyPr>
          <a:lstStyle/>
          <a:p>
            <a:r>
              <a:rPr lang="en-US" sz="6000" dirty="0" err="1"/>
              <a:t>CatRide</a:t>
            </a:r>
            <a:endParaRPr lang="en-US" sz="6000" dirty="0"/>
          </a:p>
        </p:txBody>
      </p:sp>
      <p:sp>
        <p:nvSpPr>
          <p:cNvPr id="3" name="Subtitle 2">
            <a:extLst>
              <a:ext uri="{FF2B5EF4-FFF2-40B4-BE49-F238E27FC236}">
                <a16:creationId xmlns:a16="http://schemas.microsoft.com/office/drawing/2014/main" id="{0D39710D-44E9-31A8-3CBF-9AC9EA41ABB3}"/>
              </a:ext>
            </a:extLst>
          </p:cNvPr>
          <p:cNvSpPr>
            <a:spLocks noGrp="1"/>
          </p:cNvSpPr>
          <p:nvPr>
            <p:ph type="subTitle" idx="1"/>
          </p:nvPr>
        </p:nvSpPr>
        <p:spPr>
          <a:xfrm>
            <a:off x="1175773" y="4233325"/>
            <a:ext cx="5364936" cy="2241613"/>
          </a:xfrm>
        </p:spPr>
        <p:txBody>
          <a:bodyPr anchor="t">
            <a:noAutofit/>
          </a:bodyPr>
          <a:lstStyle/>
          <a:p>
            <a:pPr>
              <a:lnSpc>
                <a:spcPct val="90000"/>
              </a:lnSpc>
            </a:pPr>
            <a:r>
              <a:rPr lang="en-US" sz="1600" b="0" i="0" u="none" strike="noStrike" dirty="0">
                <a:effectLst/>
              </a:rPr>
              <a:t>Your free student ride around Salisbury</a:t>
            </a:r>
          </a:p>
          <a:p>
            <a:pPr>
              <a:lnSpc>
                <a:spcPct val="90000"/>
              </a:lnSpc>
            </a:pPr>
            <a:endParaRPr lang="en-US" sz="1600" b="0" i="0" u="none" strike="noStrike" dirty="0">
              <a:effectLst/>
            </a:endParaRPr>
          </a:p>
          <a:p>
            <a:pPr>
              <a:lnSpc>
                <a:spcPct val="90000"/>
              </a:lnSpc>
            </a:pPr>
            <a:r>
              <a:rPr lang="en-US" sz="1600" dirty="0"/>
              <a:t>Author: </a:t>
            </a:r>
            <a:r>
              <a:rPr lang="en-US" sz="1600" dirty="0" err="1"/>
              <a:t>M</a:t>
            </a:r>
            <a:r>
              <a:rPr lang="en-US" sz="1600" b="0" i="0" u="none" strike="noStrike" dirty="0" err="1">
                <a:effectLst/>
              </a:rPr>
              <a:t>arkiian</a:t>
            </a:r>
            <a:r>
              <a:rPr lang="en-US" sz="1600" b="0" i="0" u="none" strike="noStrike" dirty="0">
                <a:effectLst/>
              </a:rPr>
              <a:t> </a:t>
            </a:r>
            <a:r>
              <a:rPr lang="en-US" sz="1600" b="0" i="0" u="none" strike="noStrike" dirty="0" err="1">
                <a:effectLst/>
              </a:rPr>
              <a:t>Ivaniv</a:t>
            </a:r>
            <a:endParaRPr lang="en-US" sz="1600" b="0" i="0" u="none" strike="noStrike" dirty="0">
              <a:effectLst/>
            </a:endParaRPr>
          </a:p>
          <a:p>
            <a:pPr>
              <a:lnSpc>
                <a:spcPct val="90000"/>
              </a:lnSpc>
            </a:pPr>
            <a:r>
              <a:rPr lang="en-US" sz="1600" b="0" i="0" u="none" strike="noStrike" dirty="0" err="1">
                <a:effectLst/>
              </a:rPr>
              <a:t>CatRide</a:t>
            </a:r>
            <a:r>
              <a:rPr lang="en-US" sz="1600" b="0" i="0" u="none" strike="noStrike" dirty="0">
                <a:effectLst/>
              </a:rPr>
              <a:t> is a free Uber-style ride-sharing app designed exclusively for Catawba College students, providing safe and sustainable transportation on and around campus.</a:t>
            </a:r>
            <a:endParaRPr lang="en-US" sz="1600" dirty="0"/>
          </a:p>
        </p:txBody>
      </p:sp>
      <p:cxnSp>
        <p:nvCxnSpPr>
          <p:cNvPr id="26" name="Straight Connector 25">
            <a:extLst>
              <a:ext uri="{FF2B5EF4-FFF2-40B4-BE49-F238E27FC236}">
                <a16:creationId xmlns:a16="http://schemas.microsoft.com/office/drawing/2014/main" id="{E3B95BE3-D5B2-4F38-9A01-17866C9FB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40408" y="4555071"/>
            <a:ext cx="5303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13AD65D1-B021-4B05-9F8F-4D82BD3BD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76934"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5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pic>
        <p:nvPicPr>
          <p:cNvPr id="18" name="Picture 17" descr="A screenshot of a map&#10;&#10;Description automatically generated">
            <a:extLst>
              <a:ext uri="{FF2B5EF4-FFF2-40B4-BE49-F238E27FC236}">
                <a16:creationId xmlns:a16="http://schemas.microsoft.com/office/drawing/2014/main" id="{B90C8273-17B9-E862-32C7-CD9F6B1C7B96}"/>
              </a:ext>
            </a:extLst>
          </p:cNvPr>
          <p:cNvPicPr>
            <a:picLocks noChangeAspect="1"/>
          </p:cNvPicPr>
          <p:nvPr/>
        </p:nvPicPr>
        <p:blipFill>
          <a:blip r:embed="rId3"/>
          <a:stretch>
            <a:fillRect/>
          </a:stretch>
        </p:blipFill>
        <p:spPr>
          <a:xfrm>
            <a:off x="8627775" y="474080"/>
            <a:ext cx="2720011" cy="5909840"/>
          </a:xfrm>
          <a:prstGeom prst="rect">
            <a:avLst/>
          </a:prstGeom>
        </p:spPr>
      </p:pic>
    </p:spTree>
    <p:extLst>
      <p:ext uri="{BB962C8B-B14F-4D97-AF65-F5344CB8AC3E}">
        <p14:creationId xmlns:p14="http://schemas.microsoft.com/office/powerpoint/2010/main" val="194272311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2"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D3C206-2196-197F-8944-07DE49D4AA6D}"/>
              </a:ext>
            </a:extLst>
          </p:cNvPr>
          <p:cNvSpPr>
            <a:spLocks noGrp="1"/>
          </p:cNvSpPr>
          <p:nvPr>
            <p:ph type="ctrTitle"/>
          </p:nvPr>
        </p:nvSpPr>
        <p:spPr>
          <a:xfrm>
            <a:off x="1130281" y="1063256"/>
            <a:ext cx="5312254" cy="1540106"/>
          </a:xfrm>
        </p:spPr>
        <p:txBody>
          <a:bodyPr vert="horz" lIns="91440" tIns="45720" rIns="91440" bIns="45720" rtlCol="0" anchor="t">
            <a:normAutofit/>
          </a:bodyPr>
          <a:lstStyle/>
          <a:p>
            <a:r>
              <a:rPr lang="en-US" sz="5100" i="1" kern="1200" spc="100" baseline="0" dirty="0">
                <a:solidFill>
                  <a:schemeClr val="tx1">
                    <a:lumMod val="85000"/>
                    <a:lumOff val="15000"/>
                  </a:schemeClr>
                </a:solidFill>
                <a:latin typeface="+mj-lt"/>
                <a:ea typeface="+mj-ea"/>
                <a:cs typeface="+mj-cs"/>
              </a:rPr>
              <a:t>References &amp; Credits</a:t>
            </a:r>
          </a:p>
        </p:txBody>
      </p:sp>
      <p:cxnSp>
        <p:nvCxnSpPr>
          <p:cNvPr id="14" name="Straight Connector 13">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942A8CE6-0DA5-D815-5D8C-5DB06BD75812}"/>
              </a:ext>
            </a:extLst>
          </p:cNvPr>
          <p:cNvSpPr>
            <a:spLocks noGrp="1"/>
          </p:cNvSpPr>
          <p:nvPr>
            <p:ph type="subTitle" idx="1"/>
          </p:nvPr>
        </p:nvSpPr>
        <p:spPr>
          <a:xfrm>
            <a:off x="1130281" y="2465138"/>
            <a:ext cx="5312254" cy="4392862"/>
          </a:xfrm>
        </p:spPr>
        <p:txBody>
          <a:bodyPr vert="horz" lIns="91440" tIns="45720" rIns="91440" bIns="45720" rtlCol="0">
            <a:noAutofit/>
          </a:bodyPr>
          <a:lstStyle/>
          <a:p>
            <a:pPr marL="182880"/>
            <a:r>
              <a:rPr lang="en-US" sz="1600" b="1" dirty="0"/>
              <a:t>Special Thanks:</a:t>
            </a:r>
          </a:p>
          <a:p>
            <a:pPr marL="468630" indent="-285750">
              <a:buFont typeface="Arial" panose="020B0604020202020204" pitchFamily="34" charset="0"/>
              <a:buChar char="•"/>
            </a:pPr>
            <a:r>
              <a:rPr lang="en-US" sz="1600" dirty="0" err="1"/>
              <a:t>ChatGPT</a:t>
            </a:r>
            <a:r>
              <a:rPr lang="en-US" sz="1600" dirty="0"/>
              <a:t> (</a:t>
            </a:r>
            <a:r>
              <a:rPr lang="en-US" sz="1600" dirty="0" err="1"/>
              <a:t>OpenAI</a:t>
            </a:r>
            <a:r>
              <a:rPr lang="en-US" sz="1600" dirty="0"/>
              <a:t>) – for writing assistance and structure refinement</a:t>
            </a:r>
          </a:p>
          <a:p>
            <a:pPr marL="468630" indent="-285750">
              <a:buFont typeface="Arial" panose="020B0604020202020204" pitchFamily="34" charset="0"/>
              <a:buChar char="•"/>
            </a:pPr>
            <a:r>
              <a:rPr lang="en-US" sz="1600" dirty="0"/>
              <a:t>Dr. Lee Ball – for the initial inspiration and sustainability insight</a:t>
            </a:r>
          </a:p>
          <a:p>
            <a:pPr marL="468630" indent="-285750">
              <a:buFont typeface="Arial" panose="020B0604020202020204" pitchFamily="34" charset="0"/>
              <a:buChar char="•"/>
            </a:pPr>
            <a:r>
              <a:rPr lang="en-US" sz="1600" dirty="0"/>
              <a:t>Catawba College – for supporting student-led innovation</a:t>
            </a:r>
          </a:p>
          <a:p>
            <a:pPr marL="182880"/>
            <a:r>
              <a:rPr lang="en-US" sz="1600" b="1" dirty="0"/>
              <a:t>Documentation &amp; Tools:</a:t>
            </a:r>
          </a:p>
          <a:p>
            <a:pPr marL="468630" indent="-285750">
              <a:buFont typeface="Arial" panose="020B0604020202020204" pitchFamily="34" charset="0"/>
              <a:buChar char="•"/>
            </a:pPr>
            <a:r>
              <a:rPr lang="en-US" sz="1600" dirty="0">
                <a:hlinkClick r:id="rId3"/>
              </a:rPr>
              <a:t>React Native Documentation</a:t>
            </a:r>
            <a:endParaRPr lang="en-US" sz="1600" dirty="0"/>
          </a:p>
          <a:p>
            <a:pPr marL="468630" indent="-285750">
              <a:buFont typeface="Arial" panose="020B0604020202020204" pitchFamily="34" charset="0"/>
              <a:buChar char="•"/>
            </a:pPr>
            <a:r>
              <a:rPr lang="en-US" sz="1600" dirty="0">
                <a:hlinkClick r:id="rId4"/>
              </a:rPr>
              <a:t>Expo Documentation</a:t>
            </a:r>
            <a:endParaRPr lang="en-US" sz="1600" dirty="0"/>
          </a:p>
          <a:p>
            <a:pPr marL="468630" indent="-285750">
              <a:buFont typeface="Arial" panose="020B0604020202020204" pitchFamily="34" charset="0"/>
              <a:buChar char="•"/>
            </a:pPr>
            <a:r>
              <a:rPr lang="en-US" sz="1600" dirty="0">
                <a:hlinkClick r:id="rId5"/>
              </a:rPr>
              <a:t>JavaScript Documentation (MDN)</a:t>
            </a:r>
            <a:endParaRPr lang="en-US" sz="1600" dirty="0"/>
          </a:p>
          <a:p>
            <a:pPr marL="468630" indent="-285750">
              <a:buFont typeface="Arial" panose="020B0604020202020204" pitchFamily="34" charset="0"/>
              <a:buChar char="•"/>
            </a:pPr>
            <a:r>
              <a:rPr lang="en-US" sz="1600" dirty="0">
                <a:hlinkClick r:id="rId6"/>
              </a:rPr>
              <a:t>Tutorial Video – React Native Notes App</a:t>
            </a:r>
            <a:endParaRPr lang="en-US" sz="1600" dirty="0"/>
          </a:p>
          <a:p>
            <a:pPr marL="468630" indent="-285750">
              <a:buFont typeface="Arial" panose="020B0604020202020204" pitchFamily="34" charset="0"/>
              <a:buChar char="•"/>
            </a:pPr>
            <a:r>
              <a:rPr lang="en-US" sz="1600" dirty="0" err="1">
                <a:hlinkClick r:id="rId7"/>
              </a:rPr>
              <a:t>Gitpod</a:t>
            </a:r>
            <a:r>
              <a:rPr lang="en-US" sz="1600" dirty="0">
                <a:hlinkClick r:id="rId7"/>
              </a:rPr>
              <a:t> Classic</a:t>
            </a:r>
            <a:endParaRPr lang="en-US" sz="1600" dirty="0"/>
          </a:p>
        </p:txBody>
      </p:sp>
      <p:sp>
        <p:nvSpPr>
          <p:cNvPr id="16" name="Freeform: Shape 15">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Relationship">
            <a:extLst>
              <a:ext uri="{FF2B5EF4-FFF2-40B4-BE49-F238E27FC236}">
                <a16:creationId xmlns:a16="http://schemas.microsoft.com/office/drawing/2014/main" id="{CA499EFB-E046-0A11-8878-0182A80042D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11871" y="1663890"/>
            <a:ext cx="3434963" cy="3434963"/>
          </a:xfrm>
          <a:prstGeom prst="rect">
            <a:avLst/>
          </a:prstGeom>
        </p:spPr>
      </p:pic>
      <p:sp>
        <p:nvSpPr>
          <p:cNvPr id="1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62447474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500"/>
                                        <p:tgtEl>
                                          <p:spTgt spid="3">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7" end="7"/>
                                            </p:txEl>
                                          </p:spTgt>
                                        </p:tgtEl>
                                        <p:attrNameLst>
                                          <p:attrName>style.visibility</p:attrName>
                                        </p:attrNameLst>
                                      </p:cBhvr>
                                      <p:to>
                                        <p:strVal val="visible"/>
                                      </p:to>
                                    </p:set>
                                    <p:animEffect transition="in" filter="fade">
                                      <p:cBhvr>
                                        <p:cTn id="48" dur="500"/>
                                        <p:tgtEl>
                                          <p:spTgt spid="3">
                                            <p:txEl>
                                              <p:pRg st="7" end="7"/>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fade">
                                      <p:cBhvr>
                                        <p:cTn id="53" dur="500"/>
                                        <p:tgtEl>
                                          <p:spTgt spid="3">
                                            <p:txEl>
                                              <p:pRg st="8" end="8"/>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Effect transition="in" filter="fade">
                                      <p:cBhvr>
                                        <p:cTn id="5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193599-1144-7615-0288-0C5050B8A7ED}"/>
              </a:ext>
            </a:extLst>
          </p:cNvPr>
          <p:cNvSpPr>
            <a:spLocks noGrp="1"/>
          </p:cNvSpPr>
          <p:nvPr>
            <p:ph type="ctrTitle"/>
          </p:nvPr>
        </p:nvSpPr>
        <p:spPr>
          <a:xfrm>
            <a:off x="1462016" y="788533"/>
            <a:ext cx="9267968" cy="2732687"/>
          </a:xfrm>
        </p:spPr>
        <p:txBody>
          <a:bodyPr anchor="b">
            <a:normAutofit/>
          </a:bodyPr>
          <a:lstStyle/>
          <a:p>
            <a:pPr algn="ctr"/>
            <a:r>
              <a:rPr lang="en-US" dirty="0"/>
              <a:t>Thank You!</a:t>
            </a:r>
          </a:p>
        </p:txBody>
      </p:sp>
      <p:cxnSp>
        <p:nvCxnSpPr>
          <p:cNvPr id="9" name="Straight Connector 8">
            <a:extLst>
              <a:ext uri="{FF2B5EF4-FFF2-40B4-BE49-F238E27FC236}">
                <a16:creationId xmlns:a16="http://schemas.microsoft.com/office/drawing/2014/main" id="{DE3FB7FD-3883-4AFF-8349-2E3BBDA714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3842963"/>
            <a:ext cx="7772400" cy="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11" name="Freeform 6">
            <a:extLst>
              <a:ext uri="{FF2B5EF4-FFF2-40B4-BE49-F238E27FC236}">
                <a16:creationId xmlns:a16="http://schemas.microsoft.com/office/drawing/2014/main" id="{B3BE00DD-5F52-49B1-A83B-F2E555AC5D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72071072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iterate type="lt">
                                    <p:tmPct val="0"/>
                                  </p:iterate>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24"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26" name="Rectangle 25">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143C0E-7FA7-4B6E-2D7C-30B4C997F1AF}"/>
              </a:ext>
            </a:extLst>
          </p:cNvPr>
          <p:cNvSpPr>
            <a:spLocks noGrp="1"/>
          </p:cNvSpPr>
          <p:nvPr>
            <p:ph type="ctrTitle"/>
          </p:nvPr>
        </p:nvSpPr>
        <p:spPr>
          <a:xfrm>
            <a:off x="1068497" y="1063256"/>
            <a:ext cx="5312254" cy="1540106"/>
          </a:xfrm>
        </p:spPr>
        <p:txBody>
          <a:bodyPr vert="horz" lIns="91440" tIns="45720" rIns="91440" bIns="45720" rtlCol="0" anchor="t">
            <a:normAutofit/>
          </a:bodyPr>
          <a:lstStyle/>
          <a:p>
            <a:r>
              <a:rPr lang="en-US" sz="5100" i="1" kern="1200" spc="100" baseline="0" dirty="0">
                <a:solidFill>
                  <a:schemeClr val="tx1">
                    <a:lumMod val="85000"/>
                    <a:lumOff val="15000"/>
                  </a:schemeClr>
                </a:solidFill>
                <a:latin typeface="+mj-lt"/>
                <a:ea typeface="+mj-ea"/>
                <a:cs typeface="+mj-cs"/>
              </a:rPr>
              <a:t>Concept &amp; Inspiration</a:t>
            </a:r>
          </a:p>
        </p:txBody>
      </p:sp>
      <p:cxnSp>
        <p:nvCxnSpPr>
          <p:cNvPr id="28" name="Straight Connector 27">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A4A66F3F-E274-BD7A-45BD-2647E27E1832}"/>
              </a:ext>
            </a:extLst>
          </p:cNvPr>
          <p:cNvSpPr>
            <a:spLocks noGrp="1"/>
          </p:cNvSpPr>
          <p:nvPr>
            <p:ph type="subTitle" idx="1"/>
          </p:nvPr>
        </p:nvSpPr>
        <p:spPr>
          <a:xfrm>
            <a:off x="1068497" y="2817803"/>
            <a:ext cx="5312254" cy="3825756"/>
          </a:xfrm>
        </p:spPr>
        <p:txBody>
          <a:bodyPr vert="horz" lIns="91440" tIns="45720" rIns="91440" bIns="45720" rtlCol="0">
            <a:noAutofit/>
          </a:bodyPr>
          <a:lstStyle/>
          <a:p>
            <a:pPr marL="182880"/>
            <a:r>
              <a:rPr lang="en-US" sz="1600" dirty="0"/>
              <a:t>The idea for </a:t>
            </a:r>
            <a:r>
              <a:rPr lang="en-US" sz="1600" dirty="0" err="1"/>
              <a:t>CatRide</a:t>
            </a:r>
            <a:r>
              <a:rPr lang="en-US" sz="1600" dirty="0"/>
              <a:t> came from a conversation with Dr. Lee Ball, the Vice President of Sustainability at Catawba College. He shared the college’s vision to purchase electric vehicles and offer paid driving opportunities to students, making transportation both eco-friendly and accessible.</a:t>
            </a:r>
            <a:br>
              <a:rPr lang="en-US" sz="1600" dirty="0"/>
            </a:br>
            <a:r>
              <a:rPr lang="en-US" sz="1600" dirty="0"/>
              <a:t>	The app addresses two key needs: students without cars often struggle with mobility, and many students seek flexible on-campus jobs.</a:t>
            </a:r>
            <a:br>
              <a:rPr lang="en-US" sz="1600" dirty="0"/>
            </a:br>
            <a:r>
              <a:rPr lang="en-US" sz="1600" dirty="0"/>
              <a:t>Our target users are Catawba students—both passengers and student drivers.</a:t>
            </a:r>
          </a:p>
          <a:p>
            <a:pPr marL="182880"/>
            <a:r>
              <a:rPr lang="en-US" sz="1600" dirty="0"/>
              <a:t>	While the idea shares similarities with Uber, </a:t>
            </a:r>
            <a:r>
              <a:rPr lang="en-US" sz="1600" dirty="0" err="1"/>
              <a:t>CatRide</a:t>
            </a:r>
            <a:r>
              <a:rPr lang="en-US" sz="1600" dirty="0"/>
              <a:t> is unique in being completely free for students and operated by students. That local, student-first focus is what makes it special.</a:t>
            </a:r>
          </a:p>
        </p:txBody>
      </p:sp>
      <p:sp>
        <p:nvSpPr>
          <p:cNvPr id="30" name="Freeform: Shape 29">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Thought bubble">
            <a:extLst>
              <a:ext uri="{FF2B5EF4-FFF2-40B4-BE49-F238E27FC236}">
                <a16:creationId xmlns:a16="http://schemas.microsoft.com/office/drawing/2014/main" id="{7980590A-4029-93F0-1C5E-AD189E8E13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50087" y="1663890"/>
            <a:ext cx="3434963" cy="3434963"/>
          </a:xfrm>
          <a:prstGeom prst="rect">
            <a:avLst/>
          </a:prstGeom>
        </p:spPr>
      </p:pic>
      <p:sp>
        <p:nvSpPr>
          <p:cNvPr id="3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40964661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8304C4-7B7B-3371-5E4C-FF3DD4A39F81}"/>
              </a:ext>
            </a:extLst>
          </p:cNvPr>
          <p:cNvSpPr>
            <a:spLocks noGrp="1"/>
          </p:cNvSpPr>
          <p:nvPr>
            <p:ph type="ctrTitle"/>
          </p:nvPr>
        </p:nvSpPr>
        <p:spPr>
          <a:xfrm>
            <a:off x="7879743" y="1104066"/>
            <a:ext cx="3464109" cy="3146318"/>
          </a:xfrm>
        </p:spPr>
        <p:txBody>
          <a:bodyPr anchor="t">
            <a:normAutofit/>
          </a:bodyPr>
          <a:lstStyle/>
          <a:p>
            <a:r>
              <a:rPr lang="en-US" sz="5400" dirty="0"/>
              <a:t>Wireframe &amp; Design Process</a:t>
            </a:r>
          </a:p>
        </p:txBody>
      </p:sp>
      <p:sp>
        <p:nvSpPr>
          <p:cNvPr id="3" name="Subtitle 2">
            <a:extLst>
              <a:ext uri="{FF2B5EF4-FFF2-40B4-BE49-F238E27FC236}">
                <a16:creationId xmlns:a16="http://schemas.microsoft.com/office/drawing/2014/main" id="{96F3579F-3BD4-51CB-20A6-17B341E6CFA6}"/>
              </a:ext>
            </a:extLst>
          </p:cNvPr>
          <p:cNvSpPr>
            <a:spLocks noGrp="1"/>
          </p:cNvSpPr>
          <p:nvPr>
            <p:ph type="subTitle" idx="1"/>
          </p:nvPr>
        </p:nvSpPr>
        <p:spPr>
          <a:xfrm>
            <a:off x="7886673" y="3744098"/>
            <a:ext cx="3457177" cy="2042554"/>
          </a:xfrm>
        </p:spPr>
        <p:txBody>
          <a:bodyPr anchor="t">
            <a:noAutofit/>
          </a:bodyPr>
          <a:lstStyle/>
          <a:p>
            <a:pPr>
              <a:lnSpc>
                <a:spcPct val="90000"/>
              </a:lnSpc>
            </a:pPr>
            <a:r>
              <a:rPr lang="en-US" sz="1600" dirty="0"/>
              <a:t>All designs for </a:t>
            </a:r>
            <a:r>
              <a:rPr lang="en-US" sz="1600" dirty="0" err="1"/>
              <a:t>CatRide</a:t>
            </a:r>
            <a:r>
              <a:rPr lang="en-US" sz="1600" dirty="0"/>
              <a:t> were created by me from scratch. I focused on simplicity, clarity, and a smooth user experience.</a:t>
            </a:r>
          </a:p>
          <a:p>
            <a:pPr>
              <a:lnSpc>
                <a:spcPct val="90000"/>
              </a:lnSpc>
            </a:pPr>
            <a:br>
              <a:rPr lang="en-US" sz="1600" dirty="0"/>
            </a:br>
            <a:r>
              <a:rPr lang="en-US" sz="1600" dirty="0"/>
              <a:t>The navigation is straightforward, with tabs for Home, Rides, and Profile. I chose a clean color scheme aligned with Catawba’s branding and ensured the design was accessible across different devices and screen sizes.</a:t>
            </a:r>
          </a:p>
        </p:txBody>
      </p:sp>
      <p:pic>
        <p:nvPicPr>
          <p:cNvPr id="4" name="Picture 3">
            <a:extLst>
              <a:ext uri="{FF2B5EF4-FFF2-40B4-BE49-F238E27FC236}">
                <a16:creationId xmlns:a16="http://schemas.microsoft.com/office/drawing/2014/main" id="{44047E0F-6A1E-F1D0-07ED-228C8648805D}"/>
              </a:ext>
            </a:extLst>
          </p:cNvPr>
          <p:cNvPicPr>
            <a:picLocks noChangeAspect="1"/>
          </p:cNvPicPr>
          <p:nvPr/>
        </p:nvPicPr>
        <p:blipFill>
          <a:blip r:embed="rId3"/>
          <a:stretch>
            <a:fillRect/>
          </a:stretch>
        </p:blipFill>
        <p:spPr>
          <a:xfrm>
            <a:off x="620203" y="1483296"/>
            <a:ext cx="6329236" cy="3924125"/>
          </a:xfrm>
          <a:prstGeom prst="rect">
            <a:avLst/>
          </a:prstGeom>
        </p:spPr>
      </p:pic>
      <p:cxnSp>
        <p:nvCxnSpPr>
          <p:cNvPr id="16" name="Straight Connector 10">
            <a:extLst>
              <a:ext uri="{FF2B5EF4-FFF2-40B4-BE49-F238E27FC236}">
                <a16:creationId xmlns:a16="http://schemas.microsoft.com/office/drawing/2014/main" id="{0552FC00-E6D3-45AF-BE3D-0368141142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2660"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17943202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5">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03217E3-EFF7-9867-9512-CEAAD0C4581B}"/>
              </a:ext>
            </a:extLst>
          </p:cNvPr>
          <p:cNvSpPr>
            <a:spLocks noGrp="1"/>
          </p:cNvSpPr>
          <p:nvPr>
            <p:ph type="ctrTitle"/>
          </p:nvPr>
        </p:nvSpPr>
        <p:spPr>
          <a:xfrm>
            <a:off x="470171" y="1076513"/>
            <a:ext cx="3447288" cy="1505479"/>
          </a:xfrm>
        </p:spPr>
        <p:txBody>
          <a:bodyPr anchor="b">
            <a:normAutofit/>
          </a:bodyPr>
          <a:lstStyle/>
          <a:p>
            <a:r>
              <a:rPr lang="en-US" sz="5000" dirty="0">
                <a:solidFill>
                  <a:schemeClr val="bg1"/>
                </a:solidFill>
              </a:rPr>
              <a:t>Development Highlights</a:t>
            </a:r>
          </a:p>
        </p:txBody>
      </p:sp>
      <p:sp>
        <p:nvSpPr>
          <p:cNvPr id="3" name="Subtitle 2">
            <a:extLst>
              <a:ext uri="{FF2B5EF4-FFF2-40B4-BE49-F238E27FC236}">
                <a16:creationId xmlns:a16="http://schemas.microsoft.com/office/drawing/2014/main" id="{8B11FD58-3C94-BF0D-E77B-FFDE0D852B20}"/>
              </a:ext>
            </a:extLst>
          </p:cNvPr>
          <p:cNvSpPr>
            <a:spLocks noGrp="1"/>
          </p:cNvSpPr>
          <p:nvPr>
            <p:ph type="subTitle" idx="1"/>
          </p:nvPr>
        </p:nvSpPr>
        <p:spPr>
          <a:xfrm>
            <a:off x="470173" y="2684342"/>
            <a:ext cx="4133132" cy="5028747"/>
          </a:xfrm>
        </p:spPr>
        <p:txBody>
          <a:bodyPr anchor="t">
            <a:noAutofit/>
          </a:bodyPr>
          <a:lstStyle/>
          <a:p>
            <a:pPr>
              <a:lnSpc>
                <a:spcPct val="90000"/>
              </a:lnSpc>
            </a:pPr>
            <a:r>
              <a:rPr lang="en-US" sz="1600" dirty="0">
                <a:solidFill>
                  <a:schemeClr val="bg1"/>
                </a:solidFill>
              </a:rPr>
              <a:t>    I built </a:t>
            </a:r>
            <a:r>
              <a:rPr lang="en-US" sz="1600" dirty="0" err="1">
                <a:solidFill>
                  <a:schemeClr val="bg1"/>
                </a:solidFill>
              </a:rPr>
              <a:t>CatRide</a:t>
            </a:r>
            <a:r>
              <a:rPr lang="en-US" sz="1600" dirty="0">
                <a:solidFill>
                  <a:schemeClr val="bg1"/>
                </a:solidFill>
              </a:rPr>
              <a:t> using React Native and Expo, and used </a:t>
            </a:r>
            <a:r>
              <a:rPr lang="en-US" sz="1600" dirty="0" err="1">
                <a:solidFill>
                  <a:schemeClr val="bg1"/>
                </a:solidFill>
              </a:rPr>
              <a:t>Appwrite</a:t>
            </a:r>
            <a:r>
              <a:rPr lang="en-US" sz="1600" dirty="0">
                <a:solidFill>
                  <a:schemeClr val="bg1"/>
                </a:solidFill>
              </a:rPr>
              <a:t> for authentication and database management.</a:t>
            </a:r>
            <a:br>
              <a:rPr lang="en-US" sz="1600" dirty="0">
                <a:solidFill>
                  <a:schemeClr val="bg1"/>
                </a:solidFill>
              </a:rPr>
            </a:br>
            <a:r>
              <a:rPr lang="en-US" sz="1600" dirty="0">
                <a:solidFill>
                  <a:schemeClr val="bg1"/>
                </a:solidFill>
              </a:rPr>
              <a:t>Key implemented features include:</a:t>
            </a:r>
          </a:p>
          <a:p>
            <a:pPr>
              <a:lnSpc>
                <a:spcPct val="90000"/>
              </a:lnSpc>
            </a:pPr>
            <a:r>
              <a:rPr lang="en-US" sz="1600" dirty="0">
                <a:solidFill>
                  <a:schemeClr val="bg1"/>
                </a:solidFill>
              </a:rPr>
              <a:t>    Login/Signup system connected to </a:t>
            </a:r>
            <a:r>
              <a:rPr lang="en-US" sz="1600" dirty="0" err="1">
                <a:solidFill>
                  <a:schemeClr val="bg1"/>
                </a:solidFill>
              </a:rPr>
              <a:t>Appwrite's</a:t>
            </a:r>
            <a:r>
              <a:rPr lang="en-US" sz="1600" dirty="0">
                <a:solidFill>
                  <a:schemeClr val="bg1"/>
                </a:solidFill>
              </a:rPr>
              <a:t> database</a:t>
            </a:r>
          </a:p>
          <a:p>
            <a:pPr>
              <a:lnSpc>
                <a:spcPct val="90000"/>
              </a:lnSpc>
            </a:pPr>
            <a:r>
              <a:rPr lang="en-US" sz="1600" dirty="0">
                <a:solidFill>
                  <a:schemeClr val="bg1"/>
                </a:solidFill>
              </a:rPr>
              <a:t>    Some features I didn’t have time to finish include:</a:t>
            </a:r>
          </a:p>
          <a:p>
            <a:pPr marL="285750" indent="-285750">
              <a:lnSpc>
                <a:spcPct val="90000"/>
              </a:lnSpc>
              <a:buFont typeface="Arial" panose="020B0604020202020204" pitchFamily="34" charset="0"/>
              <a:buChar char="•"/>
            </a:pPr>
            <a:r>
              <a:rPr lang="en-US" sz="1600" dirty="0">
                <a:solidFill>
                  <a:schemeClr val="bg1"/>
                </a:solidFill>
              </a:rPr>
              <a:t>A full ride booking system</a:t>
            </a:r>
          </a:p>
          <a:p>
            <a:pPr marL="285750" indent="-285750">
              <a:lnSpc>
                <a:spcPct val="90000"/>
              </a:lnSpc>
              <a:buFont typeface="Arial" panose="020B0604020202020204" pitchFamily="34" charset="0"/>
              <a:buChar char="•"/>
            </a:pPr>
            <a:r>
              <a:rPr lang="en-US" sz="1600" dirty="0">
                <a:solidFill>
                  <a:schemeClr val="bg1"/>
                </a:solidFill>
              </a:rPr>
              <a:t>A driver mode toggle that changes the interface when a student switches roles</a:t>
            </a:r>
          </a:p>
          <a:p>
            <a:pPr>
              <a:lnSpc>
                <a:spcPct val="90000"/>
              </a:lnSpc>
            </a:pPr>
            <a:r>
              <a:rPr lang="en-US" sz="1600" dirty="0">
                <a:solidFill>
                  <a:schemeClr val="bg1"/>
                </a:solidFill>
              </a:rPr>
              <a:t>    These features are planned for future updates.</a:t>
            </a:r>
          </a:p>
          <a:p>
            <a:pPr>
              <a:lnSpc>
                <a:spcPct val="90000"/>
              </a:lnSpc>
            </a:pPr>
            <a:endParaRPr lang="en-US" sz="1600" dirty="0">
              <a:solidFill>
                <a:schemeClr val="bg1"/>
              </a:solidFill>
            </a:endParaRPr>
          </a:p>
        </p:txBody>
      </p:sp>
      <p:pic>
        <p:nvPicPr>
          <p:cNvPr id="7" name="Picture 6" descr="A screenshot of a login form&#10;&#10;Description automatically generated">
            <a:extLst>
              <a:ext uri="{FF2B5EF4-FFF2-40B4-BE49-F238E27FC236}">
                <a16:creationId xmlns:a16="http://schemas.microsoft.com/office/drawing/2014/main" id="{BCCF4B5C-BC80-916A-B153-147E17602291}"/>
              </a:ext>
            </a:extLst>
          </p:cNvPr>
          <p:cNvPicPr>
            <a:picLocks noChangeAspect="1"/>
          </p:cNvPicPr>
          <p:nvPr/>
        </p:nvPicPr>
        <p:blipFill>
          <a:blip r:embed="rId3"/>
          <a:stretch>
            <a:fillRect/>
          </a:stretch>
        </p:blipFill>
        <p:spPr>
          <a:xfrm>
            <a:off x="6061856" y="1128811"/>
            <a:ext cx="2142606" cy="4657841"/>
          </a:xfrm>
          <a:prstGeom prst="rect">
            <a:avLst/>
          </a:prstGeom>
        </p:spPr>
      </p:pic>
      <p:pic>
        <p:nvPicPr>
          <p:cNvPr id="9" name="Picture 8" descr="A login screen with white boxes and black text&#10;&#10;Description automatically generated">
            <a:extLst>
              <a:ext uri="{FF2B5EF4-FFF2-40B4-BE49-F238E27FC236}">
                <a16:creationId xmlns:a16="http://schemas.microsoft.com/office/drawing/2014/main" id="{E38BAF93-A326-4D8D-E899-241838DFBDD8}"/>
              </a:ext>
            </a:extLst>
          </p:cNvPr>
          <p:cNvPicPr>
            <a:picLocks noChangeAspect="1"/>
          </p:cNvPicPr>
          <p:nvPr/>
        </p:nvPicPr>
        <p:blipFill>
          <a:blip r:embed="rId4"/>
          <a:stretch>
            <a:fillRect/>
          </a:stretch>
        </p:blipFill>
        <p:spPr>
          <a:xfrm>
            <a:off x="9045968" y="1128811"/>
            <a:ext cx="2142606" cy="4657841"/>
          </a:xfrm>
          <a:prstGeom prst="rect">
            <a:avLst/>
          </a:prstGeom>
        </p:spPr>
      </p:pic>
      <p:sp>
        <p:nvSpPr>
          <p:cNvPr id="24"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92019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fade">
                                      <p:cBhvr>
                                        <p:cTn id="4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FDFB085-F725-4213-9697-75A6AA342A3C}"/>
              </a:ext>
            </a:extLst>
          </p:cNvPr>
          <p:cNvSpPr>
            <a:spLocks noGrp="1"/>
          </p:cNvSpPr>
          <p:nvPr>
            <p:ph type="ctrTitle"/>
          </p:nvPr>
        </p:nvSpPr>
        <p:spPr>
          <a:xfrm>
            <a:off x="758952" y="1128811"/>
            <a:ext cx="3447288" cy="3342290"/>
          </a:xfrm>
        </p:spPr>
        <p:txBody>
          <a:bodyPr anchor="b">
            <a:normAutofit/>
          </a:bodyPr>
          <a:lstStyle/>
          <a:p>
            <a:r>
              <a:rPr lang="en-US" sz="5400" dirty="0">
                <a:solidFill>
                  <a:schemeClr val="bg1"/>
                </a:solidFill>
              </a:rPr>
              <a:t>Demo</a:t>
            </a:r>
          </a:p>
        </p:txBody>
      </p:sp>
      <p:pic>
        <p:nvPicPr>
          <p:cNvPr id="6" name="Graphic 5" descr="Play">
            <a:extLst>
              <a:ext uri="{FF2B5EF4-FFF2-40B4-BE49-F238E27FC236}">
                <a16:creationId xmlns:a16="http://schemas.microsoft.com/office/drawing/2014/main" id="{183C1768-C8CA-5763-05A7-196C3621A5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7779" y="1128811"/>
            <a:ext cx="4657841" cy="4657841"/>
          </a:xfrm>
          <a:prstGeom prst="rect">
            <a:avLst/>
          </a:prstGeom>
        </p:spPr>
      </p:pic>
      <p:sp>
        <p:nvSpPr>
          <p:cNvPr id="13"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7270315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094F37-3E91-E468-0BF3-F8DF62F70E16}"/>
              </a:ext>
            </a:extLst>
          </p:cNvPr>
          <p:cNvSpPr>
            <a:spLocks noGrp="1"/>
          </p:cNvSpPr>
          <p:nvPr>
            <p:ph type="ctrTitle"/>
          </p:nvPr>
        </p:nvSpPr>
        <p:spPr>
          <a:xfrm>
            <a:off x="5978914" y="893935"/>
            <a:ext cx="5364937" cy="3339390"/>
          </a:xfrm>
        </p:spPr>
        <p:txBody>
          <a:bodyPr anchor="ctr">
            <a:normAutofit/>
          </a:bodyPr>
          <a:lstStyle/>
          <a:p>
            <a:r>
              <a:rPr lang="en-US" sz="6000" dirty="0">
                <a:solidFill>
                  <a:schemeClr val="bg1"/>
                </a:solidFill>
              </a:rPr>
              <a:t>Testing &amp; Debugging</a:t>
            </a:r>
          </a:p>
        </p:txBody>
      </p:sp>
      <p:sp>
        <p:nvSpPr>
          <p:cNvPr id="3" name="Subtitle 2">
            <a:extLst>
              <a:ext uri="{FF2B5EF4-FFF2-40B4-BE49-F238E27FC236}">
                <a16:creationId xmlns:a16="http://schemas.microsoft.com/office/drawing/2014/main" id="{418009B7-DE48-FF6A-99E3-49BAD46889CD}"/>
              </a:ext>
            </a:extLst>
          </p:cNvPr>
          <p:cNvSpPr>
            <a:spLocks noGrp="1"/>
          </p:cNvSpPr>
          <p:nvPr>
            <p:ph type="subTitle" idx="1"/>
          </p:nvPr>
        </p:nvSpPr>
        <p:spPr>
          <a:xfrm>
            <a:off x="6040330" y="4672335"/>
            <a:ext cx="5303520" cy="2025015"/>
          </a:xfrm>
        </p:spPr>
        <p:txBody>
          <a:bodyPr anchor="t">
            <a:noAutofit/>
          </a:bodyPr>
          <a:lstStyle/>
          <a:p>
            <a:pPr>
              <a:lnSpc>
                <a:spcPct val="90000"/>
              </a:lnSpc>
            </a:pPr>
            <a:r>
              <a:rPr lang="en-US" sz="1600" dirty="0">
                <a:solidFill>
                  <a:schemeClr val="bg1"/>
                </a:solidFill>
              </a:rPr>
              <a:t>	Testing started off rough—I was using a limited cloud instance of </a:t>
            </a:r>
            <a:r>
              <a:rPr lang="en-US" sz="1600" dirty="0" err="1">
                <a:solidFill>
                  <a:schemeClr val="bg1"/>
                </a:solidFill>
              </a:rPr>
              <a:t>Appwrite</a:t>
            </a:r>
            <a:r>
              <a:rPr lang="en-US" sz="1600" dirty="0">
                <a:solidFill>
                  <a:schemeClr val="bg1"/>
                </a:solidFill>
              </a:rPr>
              <a:t> that only allowed 10 database requests per hour, which made debugging extremely difficult.</a:t>
            </a:r>
            <a:br>
              <a:rPr lang="en-US" sz="1600" dirty="0">
                <a:solidFill>
                  <a:schemeClr val="bg1"/>
                </a:solidFill>
              </a:rPr>
            </a:br>
            <a:r>
              <a:rPr lang="en-US" sz="1600" dirty="0">
                <a:solidFill>
                  <a:schemeClr val="bg1"/>
                </a:solidFill>
              </a:rPr>
              <a:t>	Once I switched to hosting </a:t>
            </a:r>
            <a:r>
              <a:rPr lang="en-US" sz="1600" dirty="0" err="1">
                <a:solidFill>
                  <a:schemeClr val="bg1"/>
                </a:solidFill>
              </a:rPr>
              <a:t>Appwrite</a:t>
            </a:r>
            <a:r>
              <a:rPr lang="en-US" sz="1600" dirty="0">
                <a:solidFill>
                  <a:schemeClr val="bg1"/>
                </a:solidFill>
              </a:rPr>
              <a:t> myself, testing became much smoother, and I was able to quickly debug and fix issues with login and signup.</a:t>
            </a:r>
            <a:br>
              <a:rPr lang="en-US" sz="1600" dirty="0">
                <a:solidFill>
                  <a:schemeClr val="bg1"/>
                </a:solidFill>
              </a:rPr>
            </a:br>
            <a:r>
              <a:rPr lang="en-US" sz="1600" dirty="0">
                <a:solidFill>
                  <a:schemeClr val="bg1"/>
                </a:solidFill>
              </a:rPr>
              <a:t>This experience taught me a lot about real-world testing constraints and backend debugging.</a:t>
            </a:r>
          </a:p>
        </p:txBody>
      </p:sp>
      <p:sp>
        <p:nvSpPr>
          <p:cNvPr id="12" name="Freeform: Shape 11">
            <a:extLst>
              <a:ext uri="{FF2B5EF4-FFF2-40B4-BE49-F238E27FC236}">
                <a16:creationId xmlns:a16="http://schemas.microsoft.com/office/drawing/2014/main" id="{AAD3D935-ECFC-4862-B395-207C13BAC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Gears">
            <a:extLst>
              <a:ext uri="{FF2B5EF4-FFF2-40B4-BE49-F238E27FC236}">
                <a16:creationId xmlns:a16="http://schemas.microsoft.com/office/drawing/2014/main" id="{D174E75E-392C-02FF-F3B7-90A0AEA685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5471" y="1793908"/>
            <a:ext cx="3491811" cy="3491811"/>
          </a:xfrm>
          <a:prstGeom prst="rect">
            <a:avLst/>
          </a:prstGeom>
        </p:spPr>
      </p:pic>
      <p:cxnSp>
        <p:nvCxnSpPr>
          <p:cNvPr id="14" name="Straight Connector 13">
            <a:extLst>
              <a:ext uri="{FF2B5EF4-FFF2-40B4-BE49-F238E27FC236}">
                <a16:creationId xmlns:a16="http://schemas.microsoft.com/office/drawing/2014/main" id="{E3B95BE3-D5B2-4F38-9A01-17866C9FB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40331" y="4555071"/>
            <a:ext cx="53035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917833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A51367-7C3C-C86E-7390-E868560CC4D2}"/>
              </a:ext>
            </a:extLst>
          </p:cNvPr>
          <p:cNvSpPr>
            <a:spLocks noGrp="1"/>
          </p:cNvSpPr>
          <p:nvPr>
            <p:ph type="ctrTitle"/>
          </p:nvPr>
        </p:nvSpPr>
        <p:spPr>
          <a:xfrm>
            <a:off x="7879743" y="1104066"/>
            <a:ext cx="3464109" cy="3146318"/>
          </a:xfrm>
        </p:spPr>
        <p:txBody>
          <a:bodyPr anchor="t">
            <a:normAutofit/>
          </a:bodyPr>
          <a:lstStyle/>
          <a:p>
            <a:r>
              <a:rPr lang="en-US" sz="5400" dirty="0"/>
              <a:t>Code Spotlight</a:t>
            </a:r>
          </a:p>
        </p:txBody>
      </p:sp>
      <p:sp>
        <p:nvSpPr>
          <p:cNvPr id="3" name="Subtitle 2">
            <a:extLst>
              <a:ext uri="{FF2B5EF4-FFF2-40B4-BE49-F238E27FC236}">
                <a16:creationId xmlns:a16="http://schemas.microsoft.com/office/drawing/2014/main" id="{3D4D7AB3-3084-2A8B-148D-F76A8FEE9499}"/>
              </a:ext>
            </a:extLst>
          </p:cNvPr>
          <p:cNvSpPr>
            <a:spLocks noGrp="1"/>
          </p:cNvSpPr>
          <p:nvPr>
            <p:ph type="subTitle" idx="1"/>
          </p:nvPr>
        </p:nvSpPr>
        <p:spPr>
          <a:xfrm>
            <a:off x="7886673" y="3429000"/>
            <a:ext cx="3457177" cy="2357652"/>
          </a:xfrm>
        </p:spPr>
        <p:txBody>
          <a:bodyPr anchor="t">
            <a:noAutofit/>
          </a:bodyPr>
          <a:lstStyle/>
          <a:p>
            <a:pPr>
              <a:lnSpc>
                <a:spcPct val="90000"/>
              </a:lnSpc>
            </a:pPr>
            <a:r>
              <a:rPr lang="en-US" sz="1600" dirty="0"/>
              <a:t>	One important code snippet is the authentication logic using </a:t>
            </a:r>
            <a:r>
              <a:rPr lang="en-US" sz="1600" dirty="0" err="1"/>
              <a:t>Appwrite's</a:t>
            </a:r>
            <a:r>
              <a:rPr lang="en-US" sz="1600" dirty="0"/>
              <a:t> SDK. It securely handles signup, login, and session management.</a:t>
            </a:r>
            <a:br>
              <a:rPr lang="en-US" sz="1600" dirty="0"/>
            </a:br>
            <a:r>
              <a:rPr lang="en-US" sz="1600" dirty="0"/>
              <a:t>	This part was critical to ensure user data is protected and properly connected to their profile.</a:t>
            </a:r>
          </a:p>
        </p:txBody>
      </p:sp>
      <p:pic>
        <p:nvPicPr>
          <p:cNvPr id="4" name="Picture 3" descr="A screen shot of a computer program&#10;&#10;Description automatically generated">
            <a:extLst>
              <a:ext uri="{FF2B5EF4-FFF2-40B4-BE49-F238E27FC236}">
                <a16:creationId xmlns:a16="http://schemas.microsoft.com/office/drawing/2014/main" id="{56AF0185-8293-7D7B-F1BC-A89AFF0C7F00}"/>
              </a:ext>
            </a:extLst>
          </p:cNvPr>
          <p:cNvPicPr>
            <a:picLocks noChangeAspect="1"/>
          </p:cNvPicPr>
          <p:nvPr/>
        </p:nvPicPr>
        <p:blipFill>
          <a:blip r:embed="rId2"/>
          <a:stretch>
            <a:fillRect/>
          </a:stretch>
        </p:blipFill>
        <p:spPr>
          <a:xfrm>
            <a:off x="766934" y="1104066"/>
            <a:ext cx="2704191" cy="4682585"/>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A74A6A09-711C-E53F-774B-519CD865D338}"/>
              </a:ext>
            </a:extLst>
          </p:cNvPr>
          <p:cNvPicPr>
            <a:picLocks noChangeAspect="1"/>
          </p:cNvPicPr>
          <p:nvPr/>
        </p:nvPicPr>
        <p:blipFill>
          <a:blip r:embed="rId3"/>
          <a:stretch>
            <a:fillRect/>
          </a:stretch>
        </p:blipFill>
        <p:spPr>
          <a:xfrm>
            <a:off x="4133150" y="1143293"/>
            <a:ext cx="2588672" cy="4643358"/>
          </a:xfrm>
          <a:prstGeom prst="rect">
            <a:avLst/>
          </a:prstGeom>
        </p:spPr>
      </p:pic>
      <p:cxnSp>
        <p:nvCxnSpPr>
          <p:cNvPr id="17" name="Straight Connector 11">
            <a:extLst>
              <a:ext uri="{FF2B5EF4-FFF2-40B4-BE49-F238E27FC236}">
                <a16:creationId xmlns:a16="http://schemas.microsoft.com/office/drawing/2014/main" id="{0552FC00-E6D3-45AF-BE3D-0368141142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2660" y="1143293"/>
            <a:ext cx="0" cy="5714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87107243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79C7E7-E566-BBE7-8854-C1DDCB6967AD}"/>
              </a:ext>
            </a:extLst>
          </p:cNvPr>
          <p:cNvSpPr>
            <a:spLocks noGrp="1"/>
          </p:cNvSpPr>
          <p:nvPr>
            <p:ph type="ctrTitle"/>
          </p:nvPr>
        </p:nvSpPr>
        <p:spPr>
          <a:xfrm>
            <a:off x="6040331" y="893935"/>
            <a:ext cx="5364937" cy="3339390"/>
          </a:xfrm>
        </p:spPr>
        <p:txBody>
          <a:bodyPr anchor="ctr">
            <a:normAutofit/>
          </a:bodyPr>
          <a:lstStyle/>
          <a:p>
            <a:r>
              <a:rPr lang="en-US" sz="6000">
                <a:solidFill>
                  <a:schemeClr val="tx1"/>
                </a:solidFill>
              </a:rPr>
              <a:t>Challenges &amp; Lessons Learned</a:t>
            </a:r>
          </a:p>
        </p:txBody>
      </p:sp>
      <p:sp>
        <p:nvSpPr>
          <p:cNvPr id="3" name="Subtitle 2">
            <a:extLst>
              <a:ext uri="{FF2B5EF4-FFF2-40B4-BE49-F238E27FC236}">
                <a16:creationId xmlns:a16="http://schemas.microsoft.com/office/drawing/2014/main" id="{73CA70D2-AB51-6894-CE8F-9B3FB5645A2B}"/>
              </a:ext>
            </a:extLst>
          </p:cNvPr>
          <p:cNvSpPr>
            <a:spLocks noGrp="1"/>
          </p:cNvSpPr>
          <p:nvPr>
            <p:ph type="subTitle" idx="1"/>
          </p:nvPr>
        </p:nvSpPr>
        <p:spPr>
          <a:xfrm>
            <a:off x="5978915" y="4635813"/>
            <a:ext cx="5364936" cy="2061541"/>
          </a:xfrm>
        </p:spPr>
        <p:txBody>
          <a:bodyPr anchor="t">
            <a:noAutofit/>
          </a:bodyPr>
          <a:lstStyle/>
          <a:p>
            <a:pPr>
              <a:lnSpc>
                <a:spcPct val="90000"/>
              </a:lnSpc>
            </a:pPr>
            <a:r>
              <a:rPr lang="en-US" sz="1600" dirty="0">
                <a:solidFill>
                  <a:schemeClr val="tx1"/>
                </a:solidFill>
              </a:rPr>
              <a:t>	The biggest challenge was learning an entirely new tech stack in just one month—React Native, JavaScript, </a:t>
            </a:r>
            <a:r>
              <a:rPr lang="en-US" sz="1600" dirty="0" err="1">
                <a:solidFill>
                  <a:schemeClr val="tx1"/>
                </a:solidFill>
              </a:rPr>
              <a:t>Appwrite</a:t>
            </a:r>
            <a:r>
              <a:rPr lang="en-US" sz="1600" dirty="0">
                <a:solidFill>
                  <a:schemeClr val="tx1"/>
                </a:solidFill>
              </a:rPr>
              <a:t> and Expo were all new to me.</a:t>
            </a:r>
            <a:br>
              <a:rPr lang="en-US" sz="1600" dirty="0">
                <a:solidFill>
                  <a:schemeClr val="tx1"/>
                </a:solidFill>
              </a:rPr>
            </a:br>
            <a:r>
              <a:rPr lang="en-US" sz="1600" dirty="0">
                <a:solidFill>
                  <a:schemeClr val="tx1"/>
                </a:solidFill>
              </a:rPr>
              <a:t>A simple notes app tutorial gave me the foundation I needed, and from there, I built everything else on my own.</a:t>
            </a:r>
            <a:br>
              <a:rPr lang="en-US" sz="1600" dirty="0">
                <a:solidFill>
                  <a:schemeClr val="tx1"/>
                </a:solidFill>
              </a:rPr>
            </a:br>
            <a:r>
              <a:rPr lang="en-US" sz="1600" dirty="0">
                <a:solidFill>
                  <a:schemeClr val="tx1"/>
                </a:solidFill>
              </a:rPr>
              <a:t>	This process taught me how to learn fast, break big problems into smaller ones, and adapt quickly to new languages and tools.</a:t>
            </a:r>
          </a:p>
        </p:txBody>
      </p:sp>
      <p:sp>
        <p:nvSpPr>
          <p:cNvPr id="1033" name="Freeform: Shape 1032">
            <a:extLst>
              <a:ext uri="{FF2B5EF4-FFF2-40B4-BE49-F238E27FC236}">
                <a16:creationId xmlns:a16="http://schemas.microsoft.com/office/drawing/2014/main" id="{AAD3D935-ECFC-4862-B395-207C13BAC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5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A blue atom symbol with a black background&#10;&#10;Description automatically generated">
            <a:extLst>
              <a:ext uri="{FF2B5EF4-FFF2-40B4-BE49-F238E27FC236}">
                <a16:creationId xmlns:a16="http://schemas.microsoft.com/office/drawing/2014/main" id="{1E212060-8D4B-C437-9FB6-722AAFA2DDC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0480" y="1656244"/>
            <a:ext cx="1576538" cy="140627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and white logo&#10;&#10;Description automatically generated">
            <a:extLst>
              <a:ext uri="{FF2B5EF4-FFF2-40B4-BE49-F238E27FC236}">
                <a16:creationId xmlns:a16="http://schemas.microsoft.com/office/drawing/2014/main" id="{F84F1D4B-D39F-54A5-8125-7026527E8DB8}"/>
              </a:ext>
            </a:extLst>
          </p:cNvPr>
          <p:cNvPicPr>
            <a:picLocks noChangeAspect="1"/>
          </p:cNvPicPr>
          <p:nvPr/>
        </p:nvPicPr>
        <p:blipFill>
          <a:blip r:embed="rId4"/>
          <a:stretch>
            <a:fillRect/>
          </a:stretch>
        </p:blipFill>
        <p:spPr>
          <a:xfrm>
            <a:off x="2517533" y="2200261"/>
            <a:ext cx="1576538" cy="285747"/>
          </a:xfrm>
          <a:prstGeom prst="rect">
            <a:avLst/>
          </a:prstGeom>
        </p:spPr>
      </p:pic>
      <p:pic>
        <p:nvPicPr>
          <p:cNvPr id="5" name="Picture 4" descr="A black background with a black square&#10;&#10;Description automatically generated with medium confidence">
            <a:extLst>
              <a:ext uri="{FF2B5EF4-FFF2-40B4-BE49-F238E27FC236}">
                <a16:creationId xmlns:a16="http://schemas.microsoft.com/office/drawing/2014/main" id="{60297A2C-877A-5F88-039B-D98FCDCC4599}"/>
              </a:ext>
            </a:extLst>
          </p:cNvPr>
          <p:cNvPicPr>
            <a:picLocks noChangeAspect="1"/>
          </p:cNvPicPr>
          <p:nvPr/>
        </p:nvPicPr>
        <p:blipFill>
          <a:blip r:embed="rId5"/>
          <a:stretch>
            <a:fillRect/>
          </a:stretch>
        </p:blipFill>
        <p:spPr>
          <a:xfrm>
            <a:off x="690480" y="3795485"/>
            <a:ext cx="1572768" cy="1765914"/>
          </a:xfrm>
          <a:prstGeom prst="rect">
            <a:avLst/>
          </a:prstGeom>
        </p:spPr>
      </p:pic>
      <p:pic>
        <p:nvPicPr>
          <p:cNvPr id="13" name="Picture 12" descr="A yellow square with black letters&#10;&#10;Description automatically generated">
            <a:extLst>
              <a:ext uri="{FF2B5EF4-FFF2-40B4-BE49-F238E27FC236}">
                <a16:creationId xmlns:a16="http://schemas.microsoft.com/office/drawing/2014/main" id="{623ACAF5-917F-0D84-DF5A-DAEF6B41BA09}"/>
              </a:ext>
            </a:extLst>
          </p:cNvPr>
          <p:cNvPicPr>
            <a:picLocks noChangeAspect="1"/>
          </p:cNvPicPr>
          <p:nvPr/>
        </p:nvPicPr>
        <p:blipFill>
          <a:blip r:embed="rId6"/>
          <a:stretch>
            <a:fillRect/>
          </a:stretch>
        </p:blipFill>
        <p:spPr>
          <a:xfrm>
            <a:off x="2521303" y="3892058"/>
            <a:ext cx="1572768" cy="1572768"/>
          </a:xfrm>
          <a:prstGeom prst="rect">
            <a:avLst/>
          </a:prstGeom>
        </p:spPr>
      </p:pic>
      <p:cxnSp>
        <p:nvCxnSpPr>
          <p:cNvPr id="1035" name="Straight Connector 1034">
            <a:extLst>
              <a:ext uri="{FF2B5EF4-FFF2-40B4-BE49-F238E27FC236}">
                <a16:creationId xmlns:a16="http://schemas.microsoft.com/office/drawing/2014/main" id="{E3B95BE3-D5B2-4F38-9A01-17866C9FB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40331" y="4555071"/>
            <a:ext cx="5303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37"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64307923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10" name="Freeform 6">
            <a:extLst>
              <a:ext uri="{FF2B5EF4-FFF2-40B4-BE49-F238E27FC236}">
                <a16:creationId xmlns:a16="http://schemas.microsoft.com/office/drawing/2014/main" id="{72411438-92A5-42B0-9C54-EA4FB32ACB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useBgFill="1">
        <p:nvSpPr>
          <p:cNvPr id="12" name="Rectangle 11">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B44788-2B33-CC1B-0494-3D214D48452E}"/>
              </a:ext>
            </a:extLst>
          </p:cNvPr>
          <p:cNvSpPr>
            <a:spLocks noGrp="1"/>
          </p:cNvSpPr>
          <p:nvPr>
            <p:ph type="ctrTitle"/>
          </p:nvPr>
        </p:nvSpPr>
        <p:spPr>
          <a:xfrm>
            <a:off x="1068497" y="1063256"/>
            <a:ext cx="5312254" cy="1540106"/>
          </a:xfrm>
        </p:spPr>
        <p:txBody>
          <a:bodyPr vert="horz" lIns="91440" tIns="45720" rIns="91440" bIns="45720" rtlCol="0" anchor="t">
            <a:normAutofit/>
          </a:bodyPr>
          <a:lstStyle/>
          <a:p>
            <a:r>
              <a:rPr lang="en-US" sz="6000" i="1" kern="1200" spc="100" baseline="0">
                <a:solidFill>
                  <a:schemeClr val="tx1">
                    <a:lumMod val="85000"/>
                    <a:lumOff val="15000"/>
                  </a:schemeClr>
                </a:solidFill>
                <a:latin typeface="+mj-lt"/>
                <a:ea typeface="+mj-ea"/>
                <a:cs typeface="+mj-cs"/>
              </a:rPr>
              <a:t>Future Plans</a:t>
            </a:r>
          </a:p>
        </p:txBody>
      </p:sp>
      <p:cxnSp>
        <p:nvCxnSpPr>
          <p:cNvPr id="14" name="Straight Connector 13">
            <a:extLst>
              <a:ext uri="{FF2B5EF4-FFF2-40B4-BE49-F238E27FC236}">
                <a16:creationId xmlns:a16="http://schemas.microsoft.com/office/drawing/2014/main" id="{33862825-C012-4895-A17E-F3D1F62D89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3DB477DE-2B17-E419-2B1B-9A6531000483}"/>
              </a:ext>
            </a:extLst>
          </p:cNvPr>
          <p:cNvSpPr>
            <a:spLocks noGrp="1"/>
          </p:cNvSpPr>
          <p:nvPr>
            <p:ph type="subTitle" idx="1"/>
          </p:nvPr>
        </p:nvSpPr>
        <p:spPr>
          <a:xfrm>
            <a:off x="1068497" y="2693774"/>
            <a:ext cx="5312254" cy="3100966"/>
          </a:xfrm>
        </p:spPr>
        <p:txBody>
          <a:bodyPr vert="horz" lIns="91440" tIns="45720" rIns="91440" bIns="45720" rtlCol="0">
            <a:noAutofit/>
          </a:bodyPr>
          <a:lstStyle/>
          <a:p>
            <a:pPr marL="182880"/>
            <a:r>
              <a:rPr lang="en-US" sz="1600" dirty="0"/>
              <a:t>I plan to complete the ride booking system and driver mode toggle this summer.</a:t>
            </a:r>
            <a:br>
              <a:rPr lang="en-US" sz="1600" dirty="0"/>
            </a:br>
            <a:r>
              <a:rPr lang="en-US" sz="1600" dirty="0"/>
              <a:t>Other future improvements include:</a:t>
            </a:r>
          </a:p>
          <a:p>
            <a:pPr marL="468630" indent="-285750">
              <a:buFont typeface="Arial" panose="020B0604020202020204" pitchFamily="34" charset="0"/>
              <a:buChar char="•"/>
            </a:pPr>
            <a:r>
              <a:rPr lang="en-US" sz="1600" dirty="0"/>
              <a:t>Email verification</a:t>
            </a:r>
          </a:p>
          <a:p>
            <a:pPr marL="468630" indent="-285750">
              <a:buFont typeface="Arial" panose="020B0604020202020204" pitchFamily="34" charset="0"/>
              <a:buChar char="•"/>
            </a:pPr>
            <a:r>
              <a:rPr lang="en-US" sz="1600" dirty="0"/>
              <a:t>Customizable avatars stored in the database</a:t>
            </a:r>
          </a:p>
          <a:p>
            <a:pPr marL="468630" indent="-285750">
              <a:buFont typeface="Arial" panose="020B0604020202020204" pitchFamily="34" charset="0"/>
              <a:buChar char="•"/>
            </a:pPr>
            <a:r>
              <a:rPr lang="en-US" sz="1600" dirty="0"/>
              <a:t>Light/Dark theme toggle</a:t>
            </a:r>
          </a:p>
          <a:p>
            <a:pPr marL="182880"/>
            <a:r>
              <a:rPr lang="en-US" sz="1600" dirty="0"/>
              <a:t>Once the app is complete, I plan to release it on Android first since it’s free to publish. If Catawba can support me in covering the Apple Developer fee, I’d love to make it available on iOS as well.</a:t>
            </a:r>
          </a:p>
          <a:p>
            <a:pPr marL="182880"/>
            <a:endParaRPr lang="en-US" sz="1600" dirty="0"/>
          </a:p>
        </p:txBody>
      </p:sp>
      <p:sp>
        <p:nvSpPr>
          <p:cNvPr id="16" name="Freeform: Shape 15">
            <a:extLst>
              <a:ext uri="{FF2B5EF4-FFF2-40B4-BE49-F238E27FC236}">
                <a16:creationId xmlns:a16="http://schemas.microsoft.com/office/drawing/2014/main" id="{CAF8A158-E51E-4253-820B-3970F739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976934" y="0"/>
            <a:ext cx="5215066" cy="6858000"/>
          </a:xfrm>
          <a:custGeom>
            <a:avLst/>
            <a:gdLst>
              <a:gd name="connsiteX0" fmla="*/ 2017353 w 5215066"/>
              <a:gd name="connsiteY0" fmla="*/ 0 h 6858000"/>
              <a:gd name="connsiteX1" fmla="*/ 5215066 w 5215066"/>
              <a:gd name="connsiteY1" fmla="*/ 0 h 6858000"/>
              <a:gd name="connsiteX2" fmla="*/ 5215066 w 5215066"/>
              <a:gd name="connsiteY2" fmla="*/ 6858000 h 6858000"/>
              <a:gd name="connsiteX3" fmla="*/ 1292431 w 5215066"/>
              <a:gd name="connsiteY3" fmla="*/ 6858000 h 6858000"/>
              <a:gd name="connsiteX4" fmla="*/ 1012702 w 5215066"/>
              <a:gd name="connsiteY4" fmla="*/ 6549681 h 6858000"/>
              <a:gd name="connsiteX5" fmla="*/ 0 w 5215066"/>
              <a:gd name="connsiteY5" fmla="*/ 3723759 h 6858000"/>
              <a:gd name="connsiteX6" fmla="*/ 1955279 w 5215066"/>
              <a:gd name="connsiteY6" fmla="*/ 3986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heckmark">
            <a:extLst>
              <a:ext uri="{FF2B5EF4-FFF2-40B4-BE49-F238E27FC236}">
                <a16:creationId xmlns:a16="http://schemas.microsoft.com/office/drawing/2014/main" id="{0772E382-DCE5-33CF-32C6-E42FFFF84B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0087" y="1663890"/>
            <a:ext cx="3434963" cy="3434963"/>
          </a:xfrm>
          <a:prstGeom prst="rect">
            <a:avLst/>
          </a:prstGeom>
        </p:spPr>
      </p:pic>
      <p:sp>
        <p:nvSpPr>
          <p:cNvPr id="18"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71777945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fad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fad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HeadlinesVTI">
  <a:themeElements>
    <a:clrScheme name="Headlines">
      <a:dk1>
        <a:sysClr val="windowText" lastClr="000000"/>
      </a:dk1>
      <a:lt1>
        <a:sysClr val="window" lastClr="FFFFFF"/>
      </a:lt1>
      <a:dk2>
        <a:srgbClr val="232C41"/>
      </a:dk2>
      <a:lt2>
        <a:srgbClr val="F6F4EF"/>
      </a:lt2>
      <a:accent1>
        <a:srgbClr val="439EB7"/>
      </a:accent1>
      <a:accent2>
        <a:srgbClr val="E20E65"/>
      </a:accent2>
      <a:accent3>
        <a:srgbClr val="F59324"/>
      </a:accent3>
      <a:accent4>
        <a:srgbClr val="5046B9"/>
      </a:accent4>
      <a:accent5>
        <a:srgbClr val="5CB678"/>
      </a:accent5>
      <a:accent6>
        <a:srgbClr val="9717F7"/>
      </a:accent6>
      <a:hlink>
        <a:srgbClr val="E80095"/>
      </a:hlink>
      <a:folHlink>
        <a:srgbClr val="808080"/>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TotalTime>
  <Words>658</Words>
  <Application>Microsoft Macintosh PowerPoint</Application>
  <PresentationFormat>Widescreen</PresentationFormat>
  <Paragraphs>51</Paragraphs>
  <Slides>11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Avenir Next LT Pro</vt:lpstr>
      <vt:lpstr>Calibri</vt:lpstr>
      <vt:lpstr>Sitka Banner</vt:lpstr>
      <vt:lpstr>HeadlinesVTI</vt:lpstr>
      <vt:lpstr>CatRide</vt:lpstr>
      <vt:lpstr>Concept &amp; Inspiration</vt:lpstr>
      <vt:lpstr>Wireframe &amp; Design Process</vt:lpstr>
      <vt:lpstr>Development Highlights</vt:lpstr>
      <vt:lpstr>Demo</vt:lpstr>
      <vt:lpstr>Testing &amp; Debugging</vt:lpstr>
      <vt:lpstr>Code Spotlight</vt:lpstr>
      <vt:lpstr>Challenges &amp; Lessons Learned</vt:lpstr>
      <vt:lpstr>Future Plans</vt:lpstr>
      <vt:lpstr>References &amp; Credits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CatRide</dc:title>
  <dc:creator>Ivaniv, Markiian</dc:creator>
  <cp:lastModifiedBy>Ivaniv, Markiian</cp:lastModifiedBy>
  <cp:revision>1</cp:revision>
  <dcterms:created xsi:type="dcterms:W3CDTF">2025-04-29T18:25:56Z</dcterms:created>
  <dcterms:modified xsi:type="dcterms:W3CDTF">2025-04-29T20:01:19Z</dcterms:modified>
</cp:coreProperties>
</file>